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67" r:id="rId7"/>
    <p:sldId id="262" r:id="rId8"/>
    <p:sldId id="260" r:id="rId9"/>
    <p:sldId id="265" r:id="rId10"/>
    <p:sldId id="263" r:id="rId11"/>
    <p:sldId id="264" r:id="rId12"/>
    <p:sldId id="258" r:id="rId13"/>
    <p:sldId id="276" r:id="rId14"/>
    <p:sldId id="271" r:id="rId15"/>
    <p:sldId id="274" r:id="rId16"/>
    <p:sldId id="273" r:id="rId17"/>
    <p:sldId id="272" r:id="rId18"/>
    <p:sldId id="275" r:id="rId19"/>
    <p:sldId id="270" r:id="rId20"/>
    <p:sldId id="277" r:id="rId21"/>
    <p:sldId id="278" r:id="rId22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55F4-BADC-28E6-D9CB-25B2C55DF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EC50A-165F-23F0-F766-DC8EE704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D6BDD-7E7A-238C-DF71-8C50879E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7406-C844-C962-F3A2-26BE65F6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BFF8C-F5F6-A71F-7B60-E983E73D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5D79-D52B-6E5A-D898-EF569B2A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5687D-907A-001A-1C17-2E393AE4B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926-EAEE-44F1-DF91-361DC3BA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4B26-FCCD-E68E-C9DF-4822CA00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6E7DA-E9F5-C874-B903-FFE33294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AE37D-9CFC-3D32-A9AC-1E5DEA985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FBC68-48C7-730C-1182-BBB853D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598E-444F-D96E-6938-9F954108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CA43-45E7-8362-5317-61C246BF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46B2D-3D9C-B714-B410-BA3A9831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2B09-4A77-C1DF-5589-68555619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6D9-42DC-0CE6-7D3D-7F3DEA3A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DD77B-9A76-6696-4470-30E16AAF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A68B6-7165-4366-1385-134CFB32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9351A-8EE5-BFC4-B632-C256063E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440C-D0E9-6DEB-CCA6-9B75D9BB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0E154-2BF5-185C-0E49-ABCFD18A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EED5-D278-4DAC-8FEE-2D87AB28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8DDF-1812-CE83-F479-041B1DA8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9D566-CEA1-47E1-8FDD-2F89E9D6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EE88-6629-FD6E-4082-561F1CC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7CC2-565E-4ACA-9D34-3B52FC0E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02776-E7F1-EDAC-C62E-9AFAB4C80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B3558-129A-5128-9199-DB47E3DD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0526C-1253-C493-7633-467F8AA6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FAAC7-FBB3-17E7-FB8F-C37CEC4E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B39F-F758-7820-EDF0-E07014DD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0B9B2-3932-C7CF-CD62-B1DD60739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E43C1-3A28-38EC-2C74-13A3FD95B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33B4A-5392-355A-3151-BB69C712D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929C0-471A-9C6A-261F-E2784454D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AAE47-4A1F-6BEA-EB08-128E2343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C6E50-29F4-8B56-A4E6-F54F4401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1C229-42A6-1D86-12BF-B54EF478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611C-334D-E7D7-0CAA-33112797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FAB73-3675-3A69-D019-470C155D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1CF73-C465-D486-E486-964C626D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8182D-2601-1CAE-C3BC-596E0597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2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D7F67-2C94-4701-859C-1EA6C031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B44BC-CB5B-3BB4-E89C-32D380EC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2B8C-37BC-11DC-E630-942EB629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0460-9E70-F6A9-7AB0-73965779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CC4E-502B-E945-B9FD-70FFBCC1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FD035-EE0A-5F6E-A47B-D77CD6EB5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46BE2-E563-0F6F-7B77-85679FEC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97AB1-B6F0-C835-40CE-9B022D4A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AF16A-394C-8696-2112-BF68724E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6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8B0A-C8D3-8A1B-7620-BF0C532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4DA21-42C6-AD79-4358-B90C7A45B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F5C79-61B5-067B-4A03-C44388AC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EF81-9362-3588-0782-D00BABAF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90C0D-91B1-7C86-B889-DA2FD687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FF7EB-4E2C-795A-6AF5-6AE4725B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6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CB001-3EAD-C6E9-6A06-3D54FF58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49B5-0CBE-0DA1-CC66-85304C54B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34C6-342E-A6C6-FA76-504B8291B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0CF5F-9DCF-4A1A-A5F7-051CB37D38D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4FC6-B7D9-84AD-1A8E-1357F2A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E69B-D8C9-5F6F-074E-25FE5563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963A-4531-401E-9EF9-907D8F9A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1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rpubs.com/utjimmyx" TargetMode="External"/><Relationship Id="rId7" Type="http://schemas.openxmlformats.org/officeDocument/2006/relationships/image" Target="../media/image1.jpeg"/><Relationship Id="rId2" Type="http://schemas.openxmlformats.org/officeDocument/2006/relationships/hyperlink" Target="mailto:zxu3@csub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MKTJimmyxu" TargetMode="External"/><Relationship Id="rId5" Type="http://schemas.openxmlformats.org/officeDocument/2006/relationships/hyperlink" Target="https://github.com/utjimmyx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public.tableau.com/profile/zhenning.xu#!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about/blog/2021/10/university-embracing-data-skills-next-generation-business-leader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tableau.com/about/blog/2022/9/introducing-tableau-ambassadors-202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ublic.tableau.com/app/profile/zhenning.xu/viz/avocadosales2022/Sheet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pubs.com/utjimmyx/avocadopric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ublic.tableau.com/app/profile/zhenning.xu/viz/Avocado_Sales_Trend_Analysis/Sheet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pubs.com/utjimmyx/dashboard_202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utjimmyx/dashboarddesign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w5HuLKJ7KT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risBow/why-r-should-be-part-of-your-marketing-toolbox-875bd369006" TargetMode="External"/><Relationship Id="rId2" Type="http://schemas.openxmlformats.org/officeDocument/2006/relationships/hyperlink" Target="https://www.rstudio.com/blog/using-rstudio-to-amplify-digital-marketing-resul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csub.edu/csub-holds-first-digital-marketing-and-business-analytics-hackathon" TargetMode="External"/><Relationship Id="rId5" Type="http://schemas.openxmlformats.org/officeDocument/2006/relationships/hyperlink" Target="https://news.csub.edu/csubs-first-team-participated-in-2021-virtual-business-analytics-competition" TargetMode="External"/><Relationship Id="rId4" Type="http://schemas.openxmlformats.org/officeDocument/2006/relationships/hyperlink" Target="https://rpubs.com/ShibbolethRodriguez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mp.pxf.io/Ao7GrD" TargetMode="External"/><Relationship Id="rId2" Type="http://schemas.openxmlformats.org/officeDocument/2006/relationships/hyperlink" Target="https://www.r-bloggers.com/2022/10/unlock-your-data-driven-future-with-datacamps-analyst-takeove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jobs/view/1541359082/" TargetMode="External"/><Relationship Id="rId2" Type="http://schemas.openxmlformats.org/officeDocument/2006/relationships/hyperlink" Target="https://public.tableau.com/profile/zhenning.xu#!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bleau.com/about/blog/2017/8/3-steps-make-most-your-free-student-license-75791" TargetMode="External"/><Relationship Id="rId4" Type="http://schemas.openxmlformats.org/officeDocument/2006/relationships/hyperlink" Target="https://www.linkedin.com/jobs/view/15903688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jeffkauflin/2017/01/08/the-10-technical-skills-with-explosive-growth-in-job-demand/#45700fbd4f5c" TargetMode="External"/><Relationship Id="rId7" Type="http://schemas.openxmlformats.org/officeDocument/2006/relationships/hyperlink" Target="https://klaxos.com/best-linkedin-profile-examples/business-intelligence/" TargetMode="External"/><Relationship Id="rId2" Type="http://schemas.openxmlformats.org/officeDocument/2006/relationships/hyperlink" Target="https://www.youtube.com/watch?v=GnrFHIJk2Ok&amp;t=298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bleau.com/interactive-resume-gallery" TargetMode="External"/><Relationship Id="rId5" Type="http://schemas.openxmlformats.org/officeDocument/2006/relationships/hyperlink" Target="https://www.tableau.com/academic/students" TargetMode="External"/><Relationship Id="rId4" Type="http://schemas.openxmlformats.org/officeDocument/2006/relationships/hyperlink" Target="https://www.tableau.com/events/confer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D3DF5B1-58EA-BC6C-0B8F-848FF876C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54813"/>
          </a:xfrm>
        </p:spPr>
        <p:txBody>
          <a:bodyPr>
            <a:normAutofit fontScale="400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Zhenning "Jimmy" Xu, Ph.D. in Business Administration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of Marketing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State University, Bakersfield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P(office): 661.654.3505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zxu3@csub.edu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http://rpubs.com/utjimmyx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https://public.tableau.com/profile/zhenning.xu#!/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W:  https://github.com/utjimmyx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Twitter: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https://twitter.com/MKTJimmyxu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709537-23C1-DB9C-6E55-2E07CD4DF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1306221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Business/marketing Analytics using Tableau and R (or R Studio) </a:t>
            </a:r>
            <a:b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case study - Avocado pricing and sales– Oct 2022</a:t>
            </a:r>
          </a:p>
        </p:txBody>
      </p:sp>
      <p:pic>
        <p:nvPicPr>
          <p:cNvPr id="5" name="image1.jpeg">
            <a:extLst>
              <a:ext uri="{FF2B5EF4-FFF2-40B4-BE49-F238E27FC236}">
                <a16:creationId xmlns:a16="http://schemas.microsoft.com/office/drawing/2014/main" id="{08E81FDB-6520-3D93-B775-82D11758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3" y="0"/>
            <a:ext cx="1371509" cy="13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B2823-B5A4-9C58-9858-E42911AAE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0"/>
            <a:ext cx="190500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B1175-AFF5-FB61-53F8-AD4A50A52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7161" y="5580977"/>
            <a:ext cx="3884839" cy="1277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AFA8B-3F34-F24A-8811-D959DFADE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3" y="5923675"/>
            <a:ext cx="2495672" cy="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C222-7E85-CB7F-9967-1F2FCFC3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Tableau?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C252E-74DB-9E65-24E9-0EB135882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5" y="1500050"/>
            <a:ext cx="4781875" cy="43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0BAA6-41EF-CA48-9A7D-72A48B2B08DB}"/>
              </a:ext>
            </a:extLst>
          </p:cNvPr>
          <p:cNvSpPr txBox="1"/>
          <p:nvPr/>
        </p:nvSpPr>
        <p:spPr>
          <a:xfrm>
            <a:off x="436227" y="6083682"/>
            <a:ext cx="11643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Ref: https://www.tableau.com/about/blog/2021/10/university-embracing-data-skills-next-generation-business-leaders</a:t>
            </a:r>
            <a:endParaRPr lang="en-US" sz="1800" b="1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hlinkClick r:id="rId4"/>
              </a:rPr>
              <a:t>https://www.tableau.com/about/blog/2022/9/introducing-tableau-ambassadors-2022</a:t>
            </a:r>
            <a:r>
              <a:rPr lang="en-US" b="1" u="sng" dirty="0">
                <a:solidFill>
                  <a:srgbClr val="1155CC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E12-7045-0EC8-0BCE-F0FA15D6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342" y="2224080"/>
            <a:ext cx="6034963" cy="30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1A81-294C-A01F-CB06-7D5B417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ready for this GA position?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8AA89-1751-F8D2-86AF-A2BE6C962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835" y="1825625"/>
            <a:ext cx="8398329" cy="4351338"/>
          </a:xfrm>
        </p:spPr>
      </p:pic>
    </p:spTree>
    <p:extLst>
      <p:ext uri="{BB962C8B-B14F-4D97-AF65-F5344CB8AC3E}">
        <p14:creationId xmlns:p14="http://schemas.microsoft.com/office/powerpoint/2010/main" val="181545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</a:rPr>
              <a:t>Do I have the right solution for the business problem ?</a:t>
            </a:r>
            <a:br>
              <a:rPr lang="en-US" sz="4400" dirty="0">
                <a:solidFill>
                  <a:srgbClr val="002060"/>
                </a:solidFill>
              </a:rPr>
            </a:br>
            <a:endParaRPr lang="en-US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CD1EBE13-06E7-1B0A-E9F5-0AEFE1A4B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92" y="1825625"/>
            <a:ext cx="62086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business problem first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C572-60AE-014B-E337-2235393F2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99991"/>
            <a:ext cx="10515600" cy="1784031"/>
          </a:xfrm>
        </p:spPr>
        <p:txBody>
          <a:bodyPr>
            <a:normAutofit fontScale="70000" lnSpcReduction="20000"/>
          </a:bodyPr>
          <a:lstStyle/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The most important question that bothers avocado producers, wholesaler, and retailers – food items are perishable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How to save your company 1 million dollars?</a:t>
            </a:r>
          </a:p>
          <a:p>
            <a:pPr marL="971550" lvl="1" indent="-514350" defTabSz="1306221">
              <a:buBlip>
                <a:blip r:embed="rId2"/>
              </a:buBlip>
              <a:defRPr/>
            </a:pPr>
            <a:r>
              <a:rPr lang="en-US" sz="3600" dirty="0">
                <a:solidFill>
                  <a:srgbClr val="FF0000"/>
                </a:solidFill>
              </a:rPr>
              <a:t>Solution – use AI-driven solutions like Tableau or programming software like R to drive better decisions  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sz="4000" dirty="0">
              <a:solidFill>
                <a:srgbClr val="002060"/>
              </a:solidFill>
            </a:endParaRP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sz="40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349E-2788-D0A6-AF67-D1E506A0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5" y="1625216"/>
            <a:ext cx="5046006" cy="277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3FC7F-BD82-33E8-60A7-718813E97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26" y="1564290"/>
            <a:ext cx="4460033" cy="29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090568"/>
            <a:ext cx="11752976" cy="113790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1 of the case</a:t>
            </a:r>
            <a:b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city has the largest sales of organic and conventional Hass avocados in the dollar amount, respectively, for each year (i.e., 2017, 2018, 2019, 2020)? </a:t>
            </a:r>
            <a:b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solution - Ref: 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https://public.tableau.com/app/profile/zhenning.xu/viz/avocadosales2022/Sheet1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for you? </a:t>
            </a: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Do I have the right solution for the business problem?</a:t>
            </a:r>
            <a:b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Note- this solution is created using Tableau Public</a:t>
            </a:r>
            <a:b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Congratulations to all of you who already posted your work</a:t>
            </a:r>
            <a:br>
              <a:rPr lang="en-US" sz="1800" dirty="0">
                <a:solidFill>
                  <a:srgbClr val="002060"/>
                </a:solidFill>
              </a:rPr>
            </a:b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56FF84-BA11-C2D9-A29D-C8FA5AC22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193" y="2346336"/>
            <a:ext cx="8389492" cy="4209659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22A7DD-987A-E0B9-239F-414ED34A05B8}"/>
              </a:ext>
            </a:extLst>
          </p:cNvPr>
          <p:cNvSpPr txBox="1">
            <a:spLocks/>
          </p:cNvSpPr>
          <p:nvPr/>
        </p:nvSpPr>
        <p:spPr>
          <a:xfrm>
            <a:off x="578141" y="163789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avocado case</a:t>
            </a:r>
          </a:p>
        </p:txBody>
      </p:sp>
    </p:spTree>
    <p:extLst>
      <p:ext uri="{BB962C8B-B14F-4D97-AF65-F5344CB8AC3E}">
        <p14:creationId xmlns:p14="http://schemas.microsoft.com/office/powerpoint/2010/main" val="288993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298"/>
            <a:ext cx="10515600" cy="81299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2 of the case - </a:t>
            </a:r>
            <a:r>
              <a:rPr lang="en-US" sz="1400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there any effects of Hass avocado prices on sales volumes? You may use a pivot table (or chart) or regression analysis for this analysis.</a:t>
            </a:r>
            <a:br>
              <a:rPr lang="en-US" sz="1400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solution - 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https://rpubs.com/utjimmyx/avocadopricing</a:t>
            </a:r>
            <a:b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for you? - Do I have the right solution for the business problem?</a:t>
            </a:r>
            <a:br>
              <a:rPr lang="en-US" sz="2000" dirty="0">
                <a:solidFill>
                  <a:srgbClr val="002060"/>
                </a:solidFill>
              </a:rPr>
            </a:br>
            <a:endParaRPr lang="en-US" sz="2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C8BEECD-F0DF-7AB3-39DC-753E487F1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2862" y="2444341"/>
            <a:ext cx="4390938" cy="382592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77B74B-76D1-200B-3564-32A9B366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0" y="2444407"/>
            <a:ext cx="5438219" cy="42044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CBC33-C315-8B25-33F3-FE5C598E7503}"/>
              </a:ext>
            </a:extLst>
          </p:cNvPr>
          <p:cNvSpPr txBox="1"/>
          <p:nvPr/>
        </p:nvSpPr>
        <p:spPr>
          <a:xfrm>
            <a:off x="838200" y="1573621"/>
            <a:ext cx="9630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Note- this solution is created using R (R studio)  and 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Congratulations to those of you who already posted your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We will work on this together next Monday in case you need any help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726599E-E463-4CC9-FD22-6C4377AEC550}"/>
              </a:ext>
            </a:extLst>
          </p:cNvPr>
          <p:cNvSpPr txBox="1">
            <a:spLocks/>
          </p:cNvSpPr>
          <p:nvPr/>
        </p:nvSpPr>
        <p:spPr>
          <a:xfrm>
            <a:off x="578141" y="163789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avocado case</a:t>
            </a:r>
          </a:p>
        </p:txBody>
      </p:sp>
    </p:spTree>
    <p:extLst>
      <p:ext uri="{BB962C8B-B14F-4D97-AF65-F5344CB8AC3E}">
        <p14:creationId xmlns:p14="http://schemas.microsoft.com/office/powerpoint/2010/main" val="42347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1296303"/>
            <a:ext cx="10515600" cy="132556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2 of the case - </a:t>
            </a:r>
            <a:r>
              <a:rPr lang="en-US" sz="1400" b="1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there any seasonal factors that may affect Hass avocado prices and sales volume?</a:t>
            </a:r>
            <a:b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solution </a:t>
            </a:r>
            <a:b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for you? - Do I have the right solution for the business problem?</a:t>
            </a:r>
            <a:b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Note- this solution is created using Tableau Public</a:t>
            </a:r>
            <a:b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Congratulations to all of you who already posted your work</a:t>
            </a:r>
            <a:br>
              <a:rPr lang="en-US" sz="1600" b="1" dirty="0">
                <a:solidFill>
                  <a:srgbClr val="002060"/>
                </a:solidFill>
              </a:rPr>
            </a:b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BAEAD2-1587-C7FD-40CC-E41C9428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0" y="2463099"/>
            <a:ext cx="8369816" cy="415009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AD14AA-67A4-B4EE-863D-27C3C0B90A41}"/>
              </a:ext>
            </a:extLst>
          </p:cNvPr>
          <p:cNvSpPr txBox="1">
            <a:spLocks/>
          </p:cNvSpPr>
          <p:nvPr/>
        </p:nvSpPr>
        <p:spPr>
          <a:xfrm>
            <a:off x="578141" y="163789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avocado case</a:t>
            </a:r>
          </a:p>
        </p:txBody>
      </p:sp>
    </p:spTree>
    <p:extLst>
      <p:ext uri="{BB962C8B-B14F-4D97-AF65-F5344CB8AC3E}">
        <p14:creationId xmlns:p14="http://schemas.microsoft.com/office/powerpoint/2010/main" val="4160178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1355026"/>
            <a:ext cx="10515600" cy="132556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3 of the case - </a:t>
            </a:r>
            <a:r>
              <a:rPr lang="en-US" sz="1400" b="1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there any seasonal factors that may affect Hass avocado prices and sales volume?</a:t>
            </a:r>
            <a:b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solution </a:t>
            </a:r>
            <a:b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for you? - Do I have the right solution for the business problem?</a:t>
            </a:r>
            <a:b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Note- this solution is created using Tableau Public</a:t>
            </a:r>
            <a:b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Congratulations to all of you who already posted your work </a:t>
            </a:r>
            <a:r>
              <a:rPr lang="en-US" sz="1400" dirty="0">
                <a:solidFill>
                  <a:srgbClr val="002060"/>
                </a:solidFill>
                <a:hlinkClick r:id="rId2"/>
              </a:rPr>
              <a:t>https://public.tableau.com/app/profile/zhenning.xu/viz/Avocado_Sales_Trend_Analysis/Sheet1</a:t>
            </a:r>
            <a:br>
              <a:rPr lang="en-US" sz="1400" dirty="0">
                <a:solidFill>
                  <a:srgbClr val="002060"/>
                </a:solidFill>
              </a:rPr>
            </a:br>
            <a:endParaRPr lang="en-US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50A5AE-8DA0-0A9A-FDCD-F39575551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7581" y="2790917"/>
            <a:ext cx="7154941" cy="370213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82BBF49-35F7-F560-7B59-6B54DCB8CDC1}"/>
              </a:ext>
            </a:extLst>
          </p:cNvPr>
          <p:cNvSpPr txBox="1">
            <a:spLocks/>
          </p:cNvSpPr>
          <p:nvPr/>
        </p:nvSpPr>
        <p:spPr>
          <a:xfrm>
            <a:off x="578141" y="163789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avocado case</a:t>
            </a:r>
          </a:p>
        </p:txBody>
      </p:sp>
    </p:spTree>
    <p:extLst>
      <p:ext uri="{BB962C8B-B14F-4D97-AF65-F5344CB8AC3E}">
        <p14:creationId xmlns:p14="http://schemas.microsoft.com/office/powerpoint/2010/main" val="176464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1" y="1170468"/>
            <a:ext cx="10515600" cy="132556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Open-ended questions – what else? </a:t>
            </a:r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https://rpubs.com/utjimmyx/dashboard_2022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for you?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Do I have the right solution for the business problem?</a:t>
            </a:r>
            <a:b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Note- this solution is created using R studio and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solidFill>
                  <a:srgbClr val="002060"/>
                </a:solidFill>
              </a:rPr>
            </a:br>
            <a:endParaRPr lang="en-US" sz="3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FB1867-0606-7EAD-5B8B-5194E72E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366" y="2194741"/>
            <a:ext cx="8603268" cy="4351338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C10196-EDD8-3EEC-FED5-C11F7DDAC1C6}"/>
              </a:ext>
            </a:extLst>
          </p:cNvPr>
          <p:cNvSpPr txBox="1">
            <a:spLocks/>
          </p:cNvSpPr>
          <p:nvPr/>
        </p:nvSpPr>
        <p:spPr>
          <a:xfrm>
            <a:off x="578141" y="163789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avocado case</a:t>
            </a:r>
          </a:p>
        </p:txBody>
      </p:sp>
    </p:spTree>
    <p:extLst>
      <p:ext uri="{BB962C8B-B14F-4D97-AF65-F5344CB8AC3E}">
        <p14:creationId xmlns:p14="http://schemas.microsoft.com/office/powerpoint/2010/main" val="210641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wrap-up - What are you trying to accomplish?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C572-60AE-014B-E337-2235393F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&amp; Trend analysis – are you showing a change over time and/or parts to a whole?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– are you comparing one or more factors or variables?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– are you showing a connection or correlation between two or more variables?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– are you attempting to identify outliers and trends?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&amp; forecasting  - concerned with both the historical data and the future uncertainty</a:t>
            </a:r>
          </a:p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business problem first </a:t>
            </a:r>
          </a:p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your domain knowledge</a:t>
            </a:r>
          </a:p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multiple possible solutions</a:t>
            </a:r>
          </a:p>
          <a:p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C572-60AE-014B-E337-2235393F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Mid-semester wrap-up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Learning objectives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Business challenges and opportunities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Why Tableau?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Tableau vs. R (or R Studio)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Case studies</a:t>
            </a:r>
          </a:p>
          <a:p>
            <a:pPr marL="971550" lvl="1" indent="-514350" defTabSz="1306221">
              <a:buBlip>
                <a:blip r:embed="rId2"/>
              </a:buBlip>
              <a:defRPr/>
            </a:pPr>
            <a:r>
              <a:rPr lang="en-US" sz="3600" dirty="0">
                <a:solidFill>
                  <a:srgbClr val="002060"/>
                </a:solidFill>
              </a:rPr>
              <a:t>Avocado case study – solutions built using Tableau – (</a:t>
            </a:r>
            <a:r>
              <a:rPr lang="en-US" sz="3600" u="sng" dirty="0">
                <a:solidFill>
                  <a:srgbClr val="002060"/>
                </a:solidFill>
              </a:rPr>
              <a:t>TPS based on the dashboard we built together this past Monday</a:t>
            </a:r>
            <a:r>
              <a:rPr lang="en-US" sz="3600" dirty="0">
                <a:solidFill>
                  <a:srgbClr val="002060"/>
                </a:solidFill>
              </a:rPr>
              <a:t>)</a:t>
            </a:r>
          </a:p>
          <a:p>
            <a:pPr marL="971550" lvl="1" indent="-514350" defTabSz="1306221">
              <a:buBlip>
                <a:blip r:embed="rId2"/>
              </a:buBlip>
              <a:defRPr/>
            </a:pPr>
            <a:r>
              <a:rPr lang="en-US" sz="3600" dirty="0">
                <a:solidFill>
                  <a:srgbClr val="002060"/>
                </a:solidFill>
              </a:rPr>
              <a:t>Avocado case study – solutions built using R and R studio</a:t>
            </a:r>
          </a:p>
          <a:p>
            <a:pPr marL="971550" lvl="1" indent="-514350" defTabSz="1306221">
              <a:buBlip>
                <a:blip r:embed="rId2"/>
              </a:buBlip>
              <a:defRPr/>
            </a:pPr>
            <a:r>
              <a:rPr lang="en-US" sz="3600" dirty="0">
                <a:solidFill>
                  <a:srgbClr val="002060"/>
                </a:solidFill>
              </a:rPr>
              <a:t>Avocado case study – other solutions</a:t>
            </a:r>
          </a:p>
          <a:p>
            <a:pPr marL="514350" indent="-514350" defTabSz="130622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sz="4000" dirty="0">
                <a:solidFill>
                  <a:srgbClr val="002060"/>
                </a:solidFill>
              </a:rPr>
              <a:t>Next steps &amp; additional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7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7766-4174-1A23-FCEB-AF22226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8" y="365125"/>
            <a:ext cx="10842072" cy="1325563"/>
          </a:xfrm>
        </p:spPr>
        <p:txBody>
          <a:bodyPr>
            <a:noAutofit/>
          </a:bodyPr>
          <a:lstStyle/>
          <a:p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3074" name="Picture 2" descr="May be an image of 2 people and text">
            <a:extLst>
              <a:ext uri="{FF2B5EF4-FFF2-40B4-BE49-F238E27FC236}">
                <a16:creationId xmlns:a16="http://schemas.microsoft.com/office/drawing/2014/main" id="{7E9C0AA2-58DE-BD10-1E6D-8E0A9F6C0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7" y="1565496"/>
            <a:ext cx="3948853" cy="52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E29AA-6450-5D3A-CFB8-30D470499CFC}"/>
              </a:ext>
            </a:extLst>
          </p:cNvPr>
          <p:cNvSpPr txBox="1">
            <a:spLocks/>
          </p:cNvSpPr>
          <p:nvPr/>
        </p:nvSpPr>
        <p:spPr>
          <a:xfrm>
            <a:off x="511728" y="621776"/>
            <a:ext cx="11093742" cy="943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6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 keynote dashboard </a:t>
            </a:r>
            <a:r>
              <a:rPr lang="en-US" sz="6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(Dash) </a:t>
            </a:r>
            <a:r>
              <a:rPr lang="en-US" sz="6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design workshop I offered at the ACME 2022 conference  </a:t>
            </a:r>
            <a:r>
              <a:rPr lang="en-US" sz="6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https://rpubs.com/utjimmyx/dashboarddesign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Championing Digital Transformation with Dash (</a:t>
            </a:r>
            <a:r>
              <a:rPr lang="en-US" sz="64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Plotly</a:t>
            </a:r>
            <a:r>
              <a:rPr lang="en-US" sz="6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– </a:t>
            </a:r>
            <a:r>
              <a:rPr lang="en-US" sz="6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Kansas City Chief’s analytics team (how we grew from 1 to 7 people in the business analytics team in a few years</a:t>
            </a:r>
            <a:r>
              <a:rPr lang="en-US" sz="6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sz="6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sz="6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https://www.youtube.com/watch?v=w5HuLKJ7KTs</a:t>
            </a:r>
            <a:r>
              <a:rPr lang="en-US" sz="6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br>
              <a:rPr lang="en-US" sz="43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43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b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solidFill>
                  <a:srgbClr val="002060"/>
                </a:solidFill>
              </a:rPr>
            </a:br>
            <a:r>
              <a:rPr lang="en-US" sz="4000" dirty="0">
                <a:solidFill>
                  <a:srgbClr val="002060"/>
                </a:solidFill>
              </a:rPr>
              <a:t> 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B2339-0461-D6BB-B51F-F6226E0719F7}"/>
              </a:ext>
            </a:extLst>
          </p:cNvPr>
          <p:cNvSpPr txBox="1"/>
          <p:nvPr/>
        </p:nvSpPr>
        <p:spPr>
          <a:xfrm>
            <a:off x="838200" y="63721"/>
            <a:ext cx="10931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next steps – bring business problems and your analytics expertise together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3F7DBD-8201-C371-EE0E-54E321351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009" y="2474752"/>
            <a:ext cx="5488648" cy="33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19AC-64A5-C39B-F954-EA4B5B77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next steps – contact me in spring 2023 for one of these three awesome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1E7A-02E2-3289-2FB8-AD32F38A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328FF-8527-FAF6-5973-15AF710F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41" y="1623271"/>
            <a:ext cx="4652450" cy="269450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EBE59B-1DCC-F12E-F1F4-337D2157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9" y="4179859"/>
            <a:ext cx="3968863" cy="229388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3209ACA-2FC6-9C8F-9B86-E19ACFEB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5" y="1528841"/>
            <a:ext cx="4320538" cy="240109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2A013D-D257-4EA3-62AE-925A46AE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79" y="4779957"/>
            <a:ext cx="6751856" cy="15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326E-50C9-7C72-6340-E462917D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2" y="323180"/>
            <a:ext cx="10515600" cy="1631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Mid-semester wrap-up</a:t>
            </a:r>
            <a:b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Do not forget to add R (or R Studio) to your LinkedIn page</a:t>
            </a:r>
            <a:br>
              <a:rPr lang="en-US" sz="44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BF0F-7CCE-4340-B2A0-ACD58F741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795244"/>
            <a:ext cx="10515600" cy="4697631"/>
          </a:xfrm>
        </p:spPr>
        <p:txBody>
          <a:bodyPr>
            <a:normAutofit fontScale="55000" lnSpcReduction="20000"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(or R Studio) is the number one most demanded skill in Marketing/Business Analytics</a:t>
            </a:r>
          </a:p>
          <a:p>
            <a:pPr lvl="1"/>
            <a:r>
              <a:rPr lang="en-US" sz="19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9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RStudio to Amplify Digital Marketing Results. </a:t>
            </a:r>
            <a:r>
              <a:rPr lang="en-US" sz="19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https://www.rstudio.com/blog/using-rstudio-to-amplify-digital-marketing-results/</a:t>
            </a:r>
            <a:endParaRPr lang="en-US" sz="1900" b="1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9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R should be part of your marketing toolbox - </a:t>
            </a:r>
            <a:r>
              <a:rPr lang="en-US" sz="1900" b="0" i="0" dirty="0">
                <a:solidFill>
                  <a:srgbClr val="75757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pivot table-like functions and graphing to web-scraping, sentiment analysis and machine learning. And it’s free.</a:t>
            </a:r>
            <a:r>
              <a:rPr lang="en-US" sz="1900" b="1" i="0" dirty="0">
                <a:solidFill>
                  <a:srgbClr val="757575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https://medium.com/@chrisBow/why-r-should-be-part-of-your-marketing-toolbox-875bd369006</a:t>
            </a: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done about 9 tutorials using R Studios so far! It is about building your portfolio step by step (or week by week) </a:t>
            </a:r>
          </a:p>
          <a:p>
            <a:pPr lvl="1"/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consider adding your portfolio to your LinkedIn page for your next job application</a:t>
            </a:r>
          </a:p>
          <a:p>
            <a:pPr lvl="1"/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https://rpubs.com/ShibbolethRodriguez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 - Interested in participating in the 2023 Business Analytics Competition</a:t>
            </a:r>
            <a:endParaRPr lang="en-US" sz="4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42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https://news.csub.edu/csubs-first-team-participated-in-2021-virtual-business-analytics-competition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https://news.csub.</a:t>
            </a:r>
            <a:r>
              <a:rPr lang="en-US" sz="3600" dirty="0">
                <a:hlinkClick r:id="rId6"/>
              </a:rPr>
              <a:t>edu/csub-holds-first-digital-marketing-and-business-analytics-hackathon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803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D7EF-89A4-60F0-3AE4-CC9E7E13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effectLst/>
                <a:latin typeface="Oswald" pitchFamily="2" charset="0"/>
              </a:rPr>
              <a:t>CSUB’s first team participated in 2021 Virtual Business Analytics Competition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D74B7-4230-0745-F51C-A6380EF9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678" y="1825625"/>
            <a:ext cx="7528643" cy="4351338"/>
          </a:xfrm>
        </p:spPr>
      </p:pic>
    </p:spTree>
    <p:extLst>
      <p:ext uri="{BB962C8B-B14F-4D97-AF65-F5344CB8AC3E}">
        <p14:creationId xmlns:p14="http://schemas.microsoft.com/office/powerpoint/2010/main" val="427047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527F-888C-3A95-84A3-E34ED69C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effectLst/>
                <a:latin typeface="Oswald" pitchFamily="2" charset="0"/>
              </a:rPr>
              <a:t>CSUB holds first Digital Marketing and Business Analytics Hackathon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16FBE-5775-2657-B1CA-0A7BA429A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092" y="1825625"/>
            <a:ext cx="7829815" cy="4351338"/>
          </a:xfrm>
        </p:spPr>
      </p:pic>
    </p:spTree>
    <p:extLst>
      <p:ext uri="{BB962C8B-B14F-4D97-AF65-F5344CB8AC3E}">
        <p14:creationId xmlns:p14="http://schemas.microsoft.com/office/powerpoint/2010/main" val="364559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D8D8-7C49-7F1E-0DB2-FFEC1DB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certificates</a:t>
            </a:r>
            <a:r>
              <a:rPr lang="en-US" sz="44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offered by Google/Coursera and </a:t>
            </a:r>
            <a:r>
              <a:rPr lang="en-US" sz="44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DataCamp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6A32-82C2-78A2-951F-41EF13C1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9" y="1825625"/>
            <a:ext cx="11115413" cy="4667250"/>
          </a:xfrm>
        </p:spPr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progress on the 1</a:t>
            </a:r>
            <a:r>
              <a:rPr lang="en-US" sz="1800" b="0" i="0" u="none" strike="noStrike" baseline="30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Google Data Analytics certificate course?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is an update (or reminder) about the 2</a:t>
            </a:r>
            <a:r>
              <a:rPr lang="en-US" sz="1800" b="0" i="0" u="none" strike="noStrike" baseline="30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course certificate (required for grading purposes)</a:t>
            </a:r>
          </a:p>
          <a:p>
            <a:pPr lvl="1" fontAlgn="base">
              <a:spcBef>
                <a:spcPts val="0"/>
              </a:spcBef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re-introduced the following </a:t>
            </a:r>
            <a:r>
              <a:rPr lang="en-US" sz="18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DataCamp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certificate course at the beginning of 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(link available 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here</a:t>
            </a: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course will take you about 4 hours to finish.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course is also for free. Just use the link available in the article.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tentative due date for this </a:t>
            </a:r>
            <a:r>
              <a:rPr lang="en-US" sz="1800" b="0" i="0" u="none" strike="noStrike" dirty="0" err="1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DataCamp</a:t>
            </a:r>
            <a:r>
              <a:rPr lang="en-US" sz="1800" b="0" i="0" u="none" strike="noStrike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course is going to be Nov 5</a:t>
            </a:r>
            <a:r>
              <a:rPr lang="en-US" sz="1800" b="0" i="0" u="none" strike="noStrike" baseline="30000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0" i="0" u="none" strike="noStrike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 suggest that you start with this one first if you have not received your approval from Google and Coursera about your 1</a:t>
            </a:r>
            <a:r>
              <a:rPr lang="en-US" sz="1800" b="0" i="0" u="none" strike="noStrike" baseline="30000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b="0" i="0" u="none" strike="noStrike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certificate. 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retake it again in case you do not do well on your first attempt.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 highly recognized industrial course certificate for free.</a:t>
            </a:r>
            <a:endParaRPr lang="en-US" sz="18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announcement about the 2</a:t>
            </a:r>
            <a:r>
              <a:rPr lang="en-US" sz="1800" b="0" i="0" u="none" strike="noStrike" baseline="30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course certificate posted on 10/18 - since it takes you 4-5 weeks to work on the 1st course at Coursera.com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free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2nd Google Data Analytics course will be replaced by the following course available at “</a:t>
            </a:r>
            <a:r>
              <a:rPr lang="en-US" sz="18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DataCamp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- link available in the section named “</a:t>
            </a:r>
            <a:r>
              <a:rPr lang="en-US" sz="1800" b="1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CAREER TRACK | </a:t>
            </a:r>
            <a:r>
              <a:rPr lang="en-US" sz="1800" b="0" i="0" u="none" strike="noStrike" dirty="0">
                <a:solidFill>
                  <a:srgbClr val="30719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Data Analyst with R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experience required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(ref: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https://www.r-bloggers.com/2022/10/unlock-your-data-driven-future-with-datacamps-analyst-takeover/</a:t>
            </a:r>
            <a:r>
              <a:rPr lang="en-US" sz="1800" b="0" i="0" u="sng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b="1" i="0" u="none" strike="noStrike" dirty="0">
              <a:solidFill>
                <a:srgbClr val="FF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yourself apart from your competition. Build confidence. Having a growth mindset is the key!!! You can do it. Make an impression on your future boss! Your lifelong career breakthrough opportunity starts here. 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Q&amp;As</a:t>
            </a:r>
          </a:p>
        </p:txBody>
      </p:sp>
    </p:spTree>
    <p:extLst>
      <p:ext uri="{BB962C8B-B14F-4D97-AF65-F5344CB8AC3E}">
        <p14:creationId xmlns:p14="http://schemas.microsoft.com/office/powerpoint/2010/main" val="404993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 objectives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C572-60AE-014B-E337-2235393F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Upon successful completion of this module, you will be able to or will have: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Build and manage interactive marketing dashboards for performance evaluation 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Gained an understanding of the use of data visualization techniques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Understand what visual qualities are important to conveying data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Manage and analyze data suing Tableau software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Manipulate and create visualizations and dashboards in Tableau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Utilize Tableau to support decision making and communicate with decision makers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Build a Tableau profile for your job-seeking purposes (see my portfolio page below) - </a:t>
            </a: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https://public.tableau.com/profile/zhenning.xu#!/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Understand the basics for an internship position that requires BI or Tableau operations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Associate Analyst, Ranch Support - Wonderful Orchards Company Location Bakersfield, California Area - </a:t>
            </a:r>
            <a:r>
              <a:rPr lang="en-US" sz="1600" u="sng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https://www.linkedin.com/jobs/view/1541359082/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Logistics Coordinator, Company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NameFieldCore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Company Location Bakersfield, CA, US - </a:t>
            </a:r>
            <a:r>
              <a:rPr lang="en-US" sz="1600" u="sng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https://www.linkedin.com/jobs/view/1590368875/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Get a 1-year license for free ($1800 value)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https://www.tableau.com/about/blog/2017/8/3-steps-make-most-your-free-student-license-75791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8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(or R Studio) could be the best hard skill for your next career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7C572-60AE-014B-E337-2235393F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Happiness though Business Intelligence and Tableau at Coca-Cola - </a:t>
            </a:r>
            <a:r>
              <a:rPr lang="en-US" sz="1900" b="1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https://www.youtube.com/watch?v=GnrFHIJk2Ok&amp;t=298s</a:t>
            </a:r>
            <a:r>
              <a:rPr lang="en-US" sz="1900" b="1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10 Technical Skills With Explosive Growth In Job Demand  - </a:t>
            </a:r>
            <a:r>
              <a:rPr lang="en-US" sz="19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https://www.forbes.com/sites/jeffkauflin/2017/01/08/the-10-technical-skills-with-explosive-growth-in-job-demand/#45700fbd4f5c</a:t>
            </a:r>
            <a:r>
              <a:rPr lang="en-US" sz="19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Tableau Conference – Nov 9-11, 2022 (free)</a:t>
            </a:r>
            <a:endParaRPr lang="en-US" sz="19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https://www.tableau.com/events/conference</a:t>
            </a:r>
            <a:r>
              <a:rPr lang="en-US" sz="19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YouTube video - </a:t>
            </a:r>
            <a:r>
              <a:rPr lang="en-US" sz="19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https://www.tableau.com/academic/students</a:t>
            </a: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https://www.tableau.com/interactive-resume-gallery</a:t>
            </a:r>
            <a:r>
              <a:rPr lang="en-US" sz="19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900" b="1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Do not forget to add Tableau and R (or R Studio) to your LinkedIn page</a:t>
            </a:r>
            <a:endParaRPr lang="en-US" sz="19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https://klaxos.com/best-linkedin-profile-examples/business-intelligence/</a:t>
            </a:r>
            <a:r>
              <a:rPr lang="en-US" sz="19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900" b="1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9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9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0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5A9-9537-6361-E976-F853586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(or R Studio) could be the best hard skill for your next career move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E51DAA-935B-A9F5-CD4A-31374494E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072" y="4189337"/>
            <a:ext cx="8574157" cy="2339356"/>
          </a:xfr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1C850C-B3A9-2871-0AD3-9D0DB7FD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23" y="2105024"/>
            <a:ext cx="8352106" cy="1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36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1742</Words>
  <Application>Microsoft Office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Oswald</vt:lpstr>
      <vt:lpstr>Symbol</vt:lpstr>
      <vt:lpstr>Times New Roman</vt:lpstr>
      <vt:lpstr>Office Theme</vt:lpstr>
      <vt:lpstr>Business/marketing Analytics using Tableau and R (or R Studio)  - case study - Avocado pricing and sales– Oct 2022</vt:lpstr>
      <vt:lpstr>Agenda</vt:lpstr>
      <vt:lpstr>Mid-semester wrap-up - Do not forget to add R (or R Studio) to your LinkedIn page </vt:lpstr>
      <vt:lpstr>CSUB’s first team participated in 2021 Virtual Business Analytics Competition</vt:lpstr>
      <vt:lpstr>CSUB holds first Digital Marketing and Business Analytics Hackathon</vt:lpstr>
      <vt:lpstr>The course certificates offered by Google/Coursera and DataCamp</vt:lpstr>
      <vt:lpstr>Learning objectives</vt:lpstr>
      <vt:lpstr>Tableau (or R Studio) could be the best hard skill for your next career move</vt:lpstr>
      <vt:lpstr>Tableau (or R Studio) could be the best hard skill for your next career move</vt:lpstr>
      <vt:lpstr>Why Tableau? </vt:lpstr>
      <vt:lpstr>Are you ready for this GA position? </vt:lpstr>
      <vt:lpstr>Do I have the right solution for the business problem ? </vt:lpstr>
      <vt:lpstr>Understand the business problem first </vt:lpstr>
      <vt:lpstr>Question 1 of the case Which city has the largest sales of organic and conventional Hass avocados in the dollar amount, respectively, for each year (i.e., 2017, 2018, 2019, 2020)?  Initial solution - Ref: https://public.tableau.com/app/profile/zhenning.xu/viz/avocadosales2022/Sheet1   Question for you? - Do I have the right solution for the business problem? Note- this solution is created using Tableau Public Congratulations to all of you who already posted your work </vt:lpstr>
      <vt:lpstr>Question 2 of the case -  Are there any effects of Hass avocado prices on sales volumes? You may use a pivot table (or chart) or regression analysis for this analysis. Initial solution - https://rpubs.com/utjimmyx/avocadopricing Question for you? - Do I have the right solution for the business problem? </vt:lpstr>
      <vt:lpstr>Question 2 of the case -  Are there any seasonal factors that may affect Hass avocado prices and sales volume? Initial solution  Question for you? - Do I have the right solution for the business problem? Note- this solution is created using Tableau Public Congratulations to all of you who already posted your work </vt:lpstr>
      <vt:lpstr>Question 3 of the case -  Are there any seasonal factors that may affect Hass avocado prices and sales volume? Initial solution  Question for you? - Do I have the right solution for the business problem? Note- this solution is created using Tableau Public Congratulations to all of you who already posted your work https://public.tableau.com/app/profile/zhenning.xu/viz/Avocado_Sales_Trend_Analysis/Sheet1 </vt:lpstr>
      <vt:lpstr>Open-ended questions – what else?  Ref: https://rpubs.com/utjimmyx/dashboard_2022  Question for you? - Do I have the right solution for the business problem? Note- this solution is created using R studio and Plotly  </vt:lpstr>
      <vt:lpstr>Final wrap-up - What are you trying to accomplish?</vt:lpstr>
      <vt:lpstr>    </vt:lpstr>
      <vt:lpstr>Your next steps – contact me in spring 2023 for one of these three awesome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Business_Analytics_using_Tableau_workshop_2022</dc:title>
  <dc:creator>Zhenning Xu</dc:creator>
  <cp:lastModifiedBy>Zhenning Xu</cp:lastModifiedBy>
  <cp:revision>26</cp:revision>
  <cp:lastPrinted>2022-10-26T19:27:02Z</cp:lastPrinted>
  <dcterms:created xsi:type="dcterms:W3CDTF">2022-10-26T16:23:35Z</dcterms:created>
  <dcterms:modified xsi:type="dcterms:W3CDTF">2022-11-02T03:06:40Z</dcterms:modified>
</cp:coreProperties>
</file>